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332" r:id="rId16"/>
    <p:sldId id="333" r:id="rId17"/>
    <p:sldId id="334" r:id="rId18"/>
    <p:sldId id="335" r:id="rId19"/>
    <p:sldId id="28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55" autoAdjust="0"/>
  </p:normalViewPr>
  <p:slideViewPr>
    <p:cSldViewPr>
      <p:cViewPr varScale="1">
        <p:scale>
          <a:sx n="73" d="100"/>
          <a:sy n="73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7FC5EB-476C-4055-B07A-AAAE6AA10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5084763"/>
            <a:ext cx="6913562" cy="8937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6021388"/>
            <a:ext cx="6913563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00788" y="836613"/>
            <a:ext cx="1871662" cy="46815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4213" y="836613"/>
            <a:ext cx="5464175" cy="46815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4213" y="1341438"/>
            <a:ext cx="3667125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3738" y="1341438"/>
            <a:ext cx="3668712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836613"/>
            <a:ext cx="6985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341438"/>
            <a:ext cx="74882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5157788"/>
            <a:ext cx="5903913" cy="10075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Input </a:t>
            </a:r>
            <a:r>
              <a:rPr lang="en-US" sz="3600" dirty="0">
                <a:solidFill>
                  <a:srgbClr val="0070C0"/>
                </a:solidFill>
              </a:rPr>
              <a:t>Output Expressions and Java Operators</a:t>
            </a:r>
            <a:endParaRPr lang="uk-UA" sz="3600" dirty="0">
              <a:solidFill>
                <a:srgbClr val="0070C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581128"/>
            <a:ext cx="3657600" cy="43338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PH" sz="2000" dirty="0">
                <a:latin typeface="+mj-lt"/>
              </a:rPr>
              <a:t>Chapter </a:t>
            </a:r>
            <a:r>
              <a:rPr lang="en-PH" sz="2000" dirty="0" smtClean="0">
                <a:latin typeface="+mj-lt"/>
              </a:rPr>
              <a:t>4</a:t>
            </a:r>
            <a:endParaRPr lang="uk-UA" sz="2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PH" dirty="0"/>
              <a:t>printf () </a:t>
            </a:r>
            <a:r>
              <a:rPr lang="en-PH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88840"/>
            <a:ext cx="7488237" cy="3529310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PH" sz="3600" dirty="0"/>
              <a:t>used to create an output in a specific format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4986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87055"/>
            <a:ext cx="7776864" cy="508000"/>
          </a:xfrm>
        </p:spPr>
        <p:txBody>
          <a:bodyPr/>
          <a:lstStyle/>
          <a:p>
            <a:r>
              <a:rPr lang="en-PH" dirty="0" smtClean="0"/>
              <a:t>Format </a:t>
            </a:r>
            <a:r>
              <a:rPr lang="en-PH" dirty="0"/>
              <a:t>used for the printf method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1938"/>
              </p:ext>
            </p:extLst>
          </p:nvPr>
        </p:nvGraphicFramePr>
        <p:xfrm>
          <a:off x="1" y="836717"/>
          <a:ext cx="9143998" cy="6154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647">
                  <a:extLst>
                    <a:ext uri="{9D8B030D-6E8A-4147-A177-3AD203B41FA5}">
                      <a16:colId xmlns:a16="http://schemas.microsoft.com/office/drawing/2014/main" val="1069852708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527751969"/>
                    </a:ext>
                  </a:extLst>
                </a:gridCol>
                <a:gridCol w="4571999">
                  <a:extLst>
                    <a:ext uri="{9D8B030D-6E8A-4147-A177-3AD203B41FA5}">
                      <a16:colId xmlns:a16="http://schemas.microsoft.com/office/drawing/2014/main" val="2379163866"/>
                    </a:ext>
                  </a:extLst>
                </a:gridCol>
              </a:tblGrid>
              <a:tr h="715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Format Specifier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Type of output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Example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extLst>
                  <a:ext uri="{0D108BD9-81ED-4DB2-BD59-A6C34878D82A}">
                    <a16:rowId xmlns:a16="http://schemas.microsoft.com/office/drawing/2014/main" val="433254285"/>
                  </a:ext>
                </a:extLst>
              </a:tr>
              <a:tr h="3374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%c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Character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A single character: %c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extLst>
                  <a:ext uri="{0D108BD9-81ED-4DB2-BD59-A6C34878D82A}">
                    <a16:rowId xmlns:a16="http://schemas.microsoft.com/office/drawing/2014/main" val="3315812363"/>
                  </a:ext>
                </a:extLst>
              </a:tr>
              <a:tr h="715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A single character in a field of two (2) spaces: %2c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extLst>
                  <a:ext uri="{0D108BD9-81ED-4DB2-BD59-A6C34878D82A}">
                    <a16:rowId xmlns:a16="http://schemas.microsoft.com/office/drawing/2014/main" val="716194916"/>
                  </a:ext>
                </a:extLst>
              </a:tr>
              <a:tr h="337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%d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Decimal integer number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An integer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extLst>
                  <a:ext uri="{0D108BD9-81ED-4DB2-BD59-A6C34878D82A}">
                    <a16:rowId xmlns:a16="http://schemas.microsoft.com/office/drawing/2014/main" val="2354343650"/>
                  </a:ext>
                </a:extLst>
              </a:tr>
              <a:tr h="33740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%f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Floating-point number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A floating-point number: %f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extLst>
                  <a:ext uri="{0D108BD9-81ED-4DB2-BD59-A6C34878D82A}">
                    <a16:rowId xmlns:a16="http://schemas.microsoft.com/office/drawing/2014/main" val="728962286"/>
                  </a:ext>
                </a:extLst>
              </a:tr>
              <a:tr h="715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With 2 digits after the decimal point: %.2f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extLst>
                  <a:ext uri="{0D108BD9-81ED-4DB2-BD59-A6C34878D82A}">
                    <a16:rowId xmlns:a16="http://schemas.microsoft.com/office/drawing/2014/main" val="3485984019"/>
                  </a:ext>
                </a:extLst>
              </a:tr>
              <a:tr h="715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With 2 digits after the decimal in a field of 6 spaces: %6.2f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extLst>
                  <a:ext uri="{0D108BD9-81ED-4DB2-BD59-A6C34878D82A}">
                    <a16:rowId xmlns:a16="http://schemas.microsoft.com/office/drawing/2014/main" val="1924904468"/>
                  </a:ext>
                </a:extLst>
              </a:tr>
              <a:tr h="715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%e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Exponential floating-point number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A floating-point number in exponential format: %e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extLst>
                  <a:ext uri="{0D108BD9-81ED-4DB2-BD59-A6C34878D82A}">
                    <a16:rowId xmlns:a16="http://schemas.microsoft.com/office/drawing/2014/main" val="829649038"/>
                  </a:ext>
                </a:extLst>
              </a:tr>
              <a:tr h="71558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%s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String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A string formatted to a field of 10 spaces: %10s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extLst>
                  <a:ext uri="{0D108BD9-81ED-4DB2-BD59-A6C34878D82A}">
                    <a16:rowId xmlns:a16="http://schemas.microsoft.com/office/drawing/2014/main" val="3493195050"/>
                  </a:ext>
                </a:extLst>
              </a:tr>
              <a:tr h="7155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With first 2 characters of the string: %.2s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275" marR="57275" marT="0" marB="0"/>
                </a:tc>
                <a:extLst>
                  <a:ext uri="{0D108BD9-81ED-4DB2-BD59-A6C34878D82A}">
                    <a16:rowId xmlns:a16="http://schemas.microsoft.com/office/drawing/2014/main" val="1772510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72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Java Operators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060848"/>
            <a:ext cx="7488237" cy="3168352"/>
          </a:xfrm>
        </p:spPr>
        <p:txBody>
          <a:bodyPr/>
          <a:lstStyle/>
          <a:p>
            <a:r>
              <a:rPr lang="en-PH" sz="3200" b="1" dirty="0"/>
              <a:t>Arithmetic Operators</a:t>
            </a:r>
            <a:endParaRPr lang="en-US" sz="3200" dirty="0"/>
          </a:p>
          <a:p>
            <a:r>
              <a:rPr lang="en-PH" sz="3200" b="1" dirty="0"/>
              <a:t>Relational Operators(Comparison)</a:t>
            </a:r>
            <a:endParaRPr lang="en-US" sz="3200" dirty="0"/>
          </a:p>
          <a:p>
            <a:r>
              <a:rPr lang="en-PH" sz="3200" b="1" dirty="0"/>
              <a:t>Logical </a:t>
            </a:r>
            <a:r>
              <a:rPr lang="en-PH" sz="3200" b="1" dirty="0"/>
              <a:t>Operators</a:t>
            </a:r>
            <a:endParaRPr lang="en-PH" sz="3200" b="1" dirty="0" smtClean="0"/>
          </a:p>
          <a:p>
            <a:r>
              <a:rPr lang="en-PH" sz="3200" b="1" dirty="0" smtClean="0"/>
              <a:t>Bitwise </a:t>
            </a:r>
            <a:r>
              <a:rPr lang="en-PH" sz="3200" b="1" dirty="0"/>
              <a:t>Operators</a:t>
            </a:r>
            <a:endParaRPr lang="en-US" sz="3200" dirty="0"/>
          </a:p>
          <a:p>
            <a:r>
              <a:rPr lang="en-PH" sz="3200" b="1" dirty="0"/>
              <a:t>Assignment Operator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2512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88640"/>
            <a:ext cx="6985000" cy="1296144"/>
          </a:xfrm>
        </p:spPr>
        <p:txBody>
          <a:bodyPr/>
          <a:lstStyle/>
          <a:p>
            <a:r>
              <a:rPr lang="en-PH" dirty="0"/>
              <a:t>Categorizing operators by the number of </a:t>
            </a:r>
            <a:r>
              <a:rPr lang="en-PH" dirty="0" smtClean="0"/>
              <a:t>operands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04864"/>
            <a:ext cx="7488237" cy="3313286"/>
          </a:xfrm>
        </p:spPr>
        <p:txBody>
          <a:bodyPr/>
          <a:lstStyle/>
          <a:p>
            <a:r>
              <a:rPr lang="en-PH" sz="3600" b="1" dirty="0"/>
              <a:t>Unary operators</a:t>
            </a:r>
            <a:r>
              <a:rPr lang="en-PH" sz="3600" dirty="0"/>
              <a:t> </a:t>
            </a:r>
            <a:endParaRPr lang="en-US" sz="3600" dirty="0"/>
          </a:p>
          <a:p>
            <a:r>
              <a:rPr lang="en-PH" sz="3600" b="1" dirty="0"/>
              <a:t>Binary operators</a:t>
            </a:r>
            <a:endParaRPr lang="en-US" sz="3600" dirty="0"/>
          </a:p>
          <a:p>
            <a:r>
              <a:rPr lang="en-PH" sz="3600" b="1" dirty="0"/>
              <a:t>Ternary operators 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83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The Math </a:t>
            </a:r>
            <a:r>
              <a:rPr lang="en-PH" dirty="0" smtClean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00808"/>
            <a:ext cx="7488237" cy="3817342"/>
          </a:xfrm>
        </p:spPr>
        <p:txBody>
          <a:bodyPr/>
          <a:lstStyle/>
          <a:p>
            <a:r>
              <a:rPr lang="en-PH" dirty="0"/>
              <a:t>methods that perform a wide variety of mathematical calculations, from basic functions such as calculating an absolute value or a square root to trigonometry functions such as sin and cos (sine and cosine), to practical functions such as rounding numbers or generating random numbers.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48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4" y="908720"/>
            <a:ext cx="6985000" cy="508000"/>
          </a:xfrm>
        </p:spPr>
        <p:txBody>
          <a:bodyPr/>
          <a:lstStyle/>
          <a:p>
            <a:r>
              <a:rPr lang="en-PH" dirty="0"/>
              <a:t>Constants of the Math class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055386"/>
              </p:ext>
            </p:extLst>
          </p:nvPr>
        </p:nvGraphicFramePr>
        <p:xfrm>
          <a:off x="251519" y="1772816"/>
          <a:ext cx="8640961" cy="228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045">
                  <a:extLst>
                    <a:ext uri="{9D8B030D-6E8A-4147-A177-3AD203B41FA5}">
                      <a16:colId xmlns:a16="http://schemas.microsoft.com/office/drawing/2014/main" val="1773312107"/>
                    </a:ext>
                  </a:extLst>
                </a:gridCol>
                <a:gridCol w="4840919">
                  <a:extLst>
                    <a:ext uri="{9D8B030D-6E8A-4147-A177-3AD203B41FA5}">
                      <a16:colId xmlns:a16="http://schemas.microsoft.com/office/drawing/2014/main" val="1799598439"/>
                    </a:ext>
                  </a:extLst>
                </a:gridCol>
                <a:gridCol w="2467997">
                  <a:extLst>
                    <a:ext uri="{9D8B030D-6E8A-4147-A177-3AD203B41FA5}">
                      <a16:colId xmlns:a16="http://schemas.microsoft.com/office/drawing/2014/main" val="206172722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 dirty="0" smtClean="0">
                          <a:effectLst/>
                        </a:rPr>
                        <a:t>Math </a:t>
                      </a:r>
                      <a:r>
                        <a:rPr lang="en-PH" sz="2000" dirty="0">
                          <a:effectLst/>
                        </a:rPr>
                        <a:t>Class constant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56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Constant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What it is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Value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8251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PI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The constant pi (π), the ratio of a circle’s radius and diameter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3.141592653589793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056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>
                          <a:effectLst/>
                        </a:rPr>
                        <a:t>The base of natural logarithms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2000" dirty="0">
                          <a:effectLst/>
                        </a:rPr>
                        <a:t>2.718281828459045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14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96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Category of Math class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8880"/>
            <a:ext cx="7488237" cy="1800200"/>
          </a:xfrm>
        </p:spPr>
        <p:txBody>
          <a:bodyPr/>
          <a:lstStyle/>
          <a:p>
            <a:r>
              <a:rPr lang="en-PH" b="1" dirty="0"/>
              <a:t>Mathematical </a:t>
            </a:r>
            <a:r>
              <a:rPr lang="en-PH" b="1" dirty="0" smtClean="0"/>
              <a:t>functions</a:t>
            </a:r>
          </a:p>
          <a:p>
            <a:r>
              <a:rPr lang="en-PH" dirty="0"/>
              <a:t>Rounding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54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836613"/>
            <a:ext cx="6985000" cy="504825"/>
          </a:xfrm>
        </p:spPr>
        <p:txBody>
          <a:bodyPr/>
          <a:lstStyle/>
          <a:p>
            <a:r>
              <a:rPr lang="en-PH" dirty="0"/>
              <a:t>Operator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700808"/>
            <a:ext cx="7488237" cy="3817342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Operator precedence determines the order in which expressions are evaluated. This, in some</a:t>
            </a:r>
            <a:r>
              <a:rPr lang="en-US" sz="3200" dirty="0"/>
              <a:t> cases, can determine the overall value of the expression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6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644562"/>
              </p:ext>
            </p:extLst>
          </p:nvPr>
        </p:nvGraphicFramePr>
        <p:xfrm>
          <a:off x="0" y="-13"/>
          <a:ext cx="9144000" cy="7063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610">
                  <a:extLst>
                    <a:ext uri="{9D8B030D-6E8A-4147-A177-3AD203B41FA5}">
                      <a16:colId xmlns:a16="http://schemas.microsoft.com/office/drawing/2014/main" val="3824785"/>
                    </a:ext>
                  </a:extLst>
                </a:gridCol>
                <a:gridCol w="6936390">
                  <a:extLst>
                    <a:ext uri="{9D8B030D-6E8A-4147-A177-3AD203B41FA5}">
                      <a16:colId xmlns:a16="http://schemas.microsoft.com/office/drawing/2014/main" val="1671968079"/>
                    </a:ext>
                  </a:extLst>
                </a:gridCol>
              </a:tblGrid>
              <a:tr h="33250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900">
                          <a:effectLst/>
                        </a:rPr>
                        <a:t>Table 4.11 Operator Precedence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298240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Operator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Notes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2193050097"/>
                  </a:ext>
                </a:extLst>
              </a:tr>
              <a:tr h="623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. [] ()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Parentheses () group expressions; dot (.) is used for access to</a:t>
                      </a:r>
                      <a:r>
                        <a:rPr lang="en-US" sz="1600">
                          <a:effectLst/>
                        </a:rPr>
                        <a:t> methods and variables within objects and classes; [] is used for arrays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599227072"/>
                  </a:ext>
                </a:extLst>
              </a:tr>
              <a:tr h="623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++ –– ! ~ instanceof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Returns true or false based on whether the object is an instance</a:t>
                      </a:r>
                      <a:r>
                        <a:rPr lang="en-US" sz="1600">
                          <a:effectLst/>
                        </a:rPr>
                        <a:t>of the named class or any of that class’s super classes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2567829757"/>
                  </a:ext>
                </a:extLst>
              </a:tr>
              <a:tr h="62349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new (</a:t>
                      </a:r>
                      <a:r>
                        <a:rPr lang="en-US" sz="1600">
                          <a:effectLst/>
                        </a:rPr>
                        <a:t>type)expression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The </a:t>
                      </a:r>
                      <a:r>
                        <a:rPr lang="en-US" sz="1600">
                          <a:effectLst/>
                        </a:rPr>
                        <a:t>new operator is used for creating new instances of classes; () in this case is for casting a value to another type.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2716266545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* </a:t>
                      </a:r>
                      <a:r>
                        <a:rPr lang="en-US" sz="1600">
                          <a:effectLst/>
                        </a:rPr>
                        <a:t>÷ 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Multiplication, division, modulus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1427277804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+ –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Addition, subtraction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3999782638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&lt;&lt; &gt;&gt; &gt;&gt;&gt;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Bitwise left and right shift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1258773938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&lt; &gt; </a:t>
                      </a:r>
                      <a:r>
                        <a:rPr lang="en-US" sz="1600">
                          <a:effectLst/>
                        </a:rPr>
                        <a:t>≤ ≥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Relational comparison tests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3143333728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== !=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Equality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1191537126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&amp;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AND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3212831695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^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XOR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4253576108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|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4012642194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&amp;&amp;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Logical AND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709430348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||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Logical OR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2532026109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?: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Shorthand for if... then... else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3181102674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= += –= *= ÷= %= ^=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Various assignments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1440271083"/>
                  </a:ext>
                </a:extLst>
              </a:tr>
              <a:tr h="3325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>
                          <a:effectLst/>
                        </a:rPr>
                        <a:t>&amp;= |= &lt;&lt;= &gt;&gt;= &gt;&gt;&gt;=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322" marR="50322" marT="0" marB="0"/>
                </a:tc>
                <a:extLst>
                  <a:ext uri="{0D108BD9-81ED-4DB2-BD59-A6C34878D82A}">
                    <a16:rowId xmlns:a16="http://schemas.microsoft.com/office/drawing/2014/main" val="109417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28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064946" cy="4176712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2060"/>
                </a:solidFill>
              </a:rPr>
              <a:t>Congratulations. Well done</a:t>
            </a:r>
            <a:endParaRPr lang="en-US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5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6552727" cy="649287"/>
          </a:xfrm>
        </p:spPr>
        <p:txBody>
          <a:bodyPr/>
          <a:lstStyle/>
          <a:p>
            <a:pPr eaLnBrk="1" hangingPunct="1"/>
            <a:r>
              <a:rPr lang="en-PH" dirty="0">
                <a:effectLst/>
                <a:latin typeface="Arial" panose="020B0604020202020204" pitchFamily="34" charset="0"/>
              </a:rPr>
              <a:t>In This Chapter you will learn</a:t>
            </a:r>
            <a:endParaRPr lang="uk-UA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89"/>
            <a:ext cx="8064896" cy="3816375"/>
          </a:xfrm>
        </p:spPr>
        <p:txBody>
          <a:bodyPr/>
          <a:lstStyle/>
          <a:p>
            <a:pPr lvl="0"/>
            <a:r>
              <a:rPr lang="en-PH" dirty="0"/>
              <a:t>Use the classes intended for Input and output</a:t>
            </a:r>
            <a:endParaRPr lang="en-US" dirty="0"/>
          </a:p>
          <a:p>
            <a:pPr lvl="0"/>
            <a:r>
              <a:rPr lang="en-PH" dirty="0"/>
              <a:t>Create Java Expressions</a:t>
            </a:r>
            <a:endParaRPr lang="en-US" dirty="0"/>
          </a:p>
          <a:p>
            <a:pPr lvl="0"/>
            <a:r>
              <a:rPr lang="en-PH" dirty="0"/>
              <a:t>Performs Computations</a:t>
            </a:r>
            <a:endParaRPr lang="en-US" dirty="0"/>
          </a:p>
          <a:p>
            <a:pPr lvl="0"/>
            <a:r>
              <a:rPr lang="en-PH" dirty="0"/>
              <a:t>Understand the use of Java Operators.</a:t>
            </a:r>
            <a:endParaRPr lang="en-US" dirty="0"/>
          </a:p>
          <a:p>
            <a:pPr lvl="0"/>
            <a:r>
              <a:rPr lang="en-PH" dirty="0"/>
              <a:t>Know the rule of operator precedence</a:t>
            </a:r>
            <a:endParaRPr lang="en-US" dirty="0"/>
          </a:p>
          <a:p>
            <a:pPr lvl="0"/>
            <a:r>
              <a:rPr lang="en-PH" dirty="0"/>
              <a:t>Identify the different Math class methods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and </a:t>
            </a:r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832"/>
            <a:ext cx="7488237" cy="3601318"/>
          </a:xfrm>
        </p:spPr>
        <p:txBody>
          <a:bodyPr/>
          <a:lstStyle/>
          <a:p>
            <a:pPr marL="0" indent="0">
              <a:buNone/>
            </a:pPr>
            <a:r>
              <a:rPr lang="en-PH" sz="3200" b="1" dirty="0"/>
              <a:t>Input and output</a:t>
            </a:r>
            <a:r>
              <a:rPr lang="en-PH" sz="3200" dirty="0"/>
              <a:t>, or I/O is the communication between an information processing system, such as a computer, and the outside world, possibly a human or another information processing system.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2998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348880"/>
            <a:ext cx="7488237" cy="3169270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Inputs are the signals or data received by the system and outputs are the signals or data sent from 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931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Scanner </a:t>
            </a:r>
            <a:r>
              <a:rPr lang="en-PH" dirty="0" smtClean="0"/>
              <a:t>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204864"/>
            <a:ext cx="7488237" cy="2376264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A class in the </a:t>
            </a:r>
            <a:r>
              <a:rPr lang="en-PH" sz="3200" dirty="0" err="1"/>
              <a:t>java.util</a:t>
            </a:r>
            <a:r>
              <a:rPr lang="en-PH" sz="3200" dirty="0"/>
              <a:t> package. The methods of this class are used to read data from the standard input device and store data into variables.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4449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892480" cy="648072"/>
          </a:xfrm>
        </p:spPr>
        <p:txBody>
          <a:bodyPr/>
          <a:lstStyle/>
          <a:p>
            <a:r>
              <a:rPr lang="en-PH" dirty="0" smtClean="0"/>
              <a:t>Methods </a:t>
            </a:r>
            <a:r>
              <a:rPr lang="en-PH" dirty="0"/>
              <a:t>of the scanner </a:t>
            </a:r>
            <a:r>
              <a:rPr lang="en-PH" dirty="0" smtClean="0"/>
              <a:t>class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272854"/>
              </p:ext>
            </p:extLst>
          </p:nvPr>
        </p:nvGraphicFramePr>
        <p:xfrm>
          <a:off x="251520" y="908719"/>
          <a:ext cx="8784976" cy="5865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334539542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1535359139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394631076"/>
                    </a:ext>
                  </a:extLst>
                </a:gridCol>
              </a:tblGrid>
              <a:tr h="420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effectLst/>
                        </a:rPr>
                        <a:t>Method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 dirty="0">
                          <a:effectLst/>
                        </a:rPr>
                        <a:t>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200">
                          <a:effectLst/>
                        </a:rPr>
                        <a:t>Example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5190332"/>
                  </a:ext>
                </a:extLst>
              </a:tr>
              <a:tr h="891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 dirty="0" err="1">
                          <a:effectLst/>
                        </a:rPr>
                        <a:t>nextDouble</a:t>
                      </a:r>
                      <a:r>
                        <a:rPr lang="en-PH" sz="1800" dirty="0">
                          <a:effectLst/>
                        </a:rPr>
                        <a:t>()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Retrieves input as a double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Double x = objectName.nextDouble();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8934123"/>
                  </a:ext>
                </a:extLst>
              </a:tr>
              <a:tr h="420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nextInt()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Retrieves input as an int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int x = objectName.nextInt();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8987870"/>
                  </a:ext>
                </a:extLst>
              </a:tr>
              <a:tr h="789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nextLine()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Retrieves the next line of data and returns it as a String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String x = objectName.nextLine();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3275438"/>
                  </a:ext>
                </a:extLst>
              </a:tr>
              <a:tr h="891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next()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Retrieves the next complete token as a String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String x = objectName.next();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670844"/>
                  </a:ext>
                </a:extLst>
              </a:tr>
              <a:tr h="789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nextShort()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Retrieves input as a short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short x = objectName.nextShort();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172657"/>
                  </a:ext>
                </a:extLst>
              </a:tr>
              <a:tr h="420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nextByte()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Retrieves input as a byte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bytex = objectName.nextByte();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4454255"/>
                  </a:ext>
                </a:extLst>
              </a:tr>
              <a:tr h="789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nextFloat()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 dirty="0">
                          <a:effectLst/>
                        </a:rPr>
                        <a:t>Retrieves input as a float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float x = objectName.nextFloat();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8050340"/>
                  </a:ext>
                </a:extLst>
              </a:tr>
              <a:tr h="420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nextLong()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>
                          <a:effectLst/>
                        </a:rPr>
                        <a:t>Retrieves input as n long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PH" sz="1800" dirty="0" err="1">
                          <a:effectLst/>
                        </a:rPr>
                        <a:t>longx</a:t>
                      </a:r>
                      <a:r>
                        <a:rPr lang="en-PH" sz="1800" dirty="0">
                          <a:effectLst/>
                        </a:rPr>
                        <a:t> = </a:t>
                      </a:r>
                      <a:r>
                        <a:rPr lang="en-PH" sz="1800" dirty="0" err="1">
                          <a:effectLst/>
                        </a:rPr>
                        <a:t>objectName.nextLong</a:t>
                      </a:r>
                      <a:r>
                        <a:rPr lang="en-PH" sz="1800" dirty="0">
                          <a:effectLst/>
                        </a:rPr>
                        <a:t>();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907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84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Printing Data with </a:t>
            </a:r>
            <a:r>
              <a:rPr lang="en-PH" dirty="0" smtClean="0"/>
              <a:t>System.out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832"/>
            <a:ext cx="7488237" cy="3601318"/>
          </a:xfrm>
        </p:spPr>
        <p:txBody>
          <a:bodyPr/>
          <a:lstStyle/>
          <a:p>
            <a:pPr marL="0" indent="0">
              <a:buNone/>
            </a:pPr>
            <a:r>
              <a:rPr lang="en-PH" sz="3200" dirty="0"/>
              <a:t>Standard output is a stream designed to display text output onscreen. When you run a Java program under Windows, a special console window opens, and the standard output stream is connected to it.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311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The print ()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88840"/>
            <a:ext cx="7488237" cy="3529310"/>
          </a:xfrm>
        </p:spPr>
        <p:txBody>
          <a:bodyPr/>
          <a:lstStyle/>
          <a:p>
            <a:pPr marL="0" lvl="0" indent="0">
              <a:buNone/>
            </a:pPr>
            <a:r>
              <a:rPr lang="en-PH" sz="3600" dirty="0" smtClean="0"/>
              <a:t>Displays </a:t>
            </a:r>
            <a:r>
              <a:rPr lang="en-PH" sz="3600" dirty="0"/>
              <a:t>an output, and the insertion point stays in the current line.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1796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The println ()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88840"/>
            <a:ext cx="7488237" cy="3529310"/>
          </a:xfrm>
        </p:spPr>
        <p:txBody>
          <a:bodyPr/>
          <a:lstStyle/>
          <a:p>
            <a:pPr marL="0" indent="0">
              <a:buNone/>
            </a:pPr>
            <a:r>
              <a:rPr lang="en-PH" sz="3600" dirty="0" smtClean="0"/>
              <a:t>moves </a:t>
            </a:r>
            <a:r>
              <a:rPr lang="en-PH" sz="3600" dirty="0"/>
              <a:t>the insertion point to the following line after the output is displayed.</a:t>
            </a: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73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">
      <a:dk1>
        <a:srgbClr val="4D4D4D"/>
      </a:dk1>
      <a:lt1>
        <a:srgbClr val="FFFFFF"/>
      </a:lt1>
      <a:dk2>
        <a:srgbClr val="000000"/>
      </a:dk2>
      <a:lt2>
        <a:srgbClr val="858800"/>
      </a:lt2>
      <a:accent1>
        <a:srgbClr val="015219"/>
      </a:accent1>
      <a:accent2>
        <a:srgbClr val="A9C42B"/>
      </a:accent2>
      <a:accent3>
        <a:srgbClr val="FFFFFF"/>
      </a:accent3>
      <a:accent4>
        <a:srgbClr val="404040"/>
      </a:accent4>
      <a:accent5>
        <a:srgbClr val="AAB3AB"/>
      </a:accent5>
      <a:accent6>
        <a:srgbClr val="99B126"/>
      </a:accent6>
      <a:hlink>
        <a:srgbClr val="A1B5DD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A5A5A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33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4">
        <a:dk1>
          <a:srgbClr val="4D4D4D"/>
        </a:dk1>
        <a:lt1>
          <a:srgbClr val="FFFFFF"/>
        </a:lt1>
        <a:dk2>
          <a:srgbClr val="000000"/>
        </a:dk2>
        <a:lt2>
          <a:srgbClr val="506314"/>
        </a:lt2>
        <a:accent1>
          <a:srgbClr val="C0D532"/>
        </a:accent1>
        <a:accent2>
          <a:srgbClr val="7F9D1E"/>
        </a:accent2>
        <a:accent3>
          <a:srgbClr val="FFFFFF"/>
        </a:accent3>
        <a:accent4>
          <a:srgbClr val="404040"/>
        </a:accent4>
        <a:accent5>
          <a:srgbClr val="DCE7AD"/>
        </a:accent5>
        <a:accent6>
          <a:srgbClr val="728E1A"/>
        </a:accent6>
        <a:hlink>
          <a:srgbClr val="8CA82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5">
        <a:dk1>
          <a:srgbClr val="4D4D4D"/>
        </a:dk1>
        <a:lt1>
          <a:srgbClr val="FFFFFF"/>
        </a:lt1>
        <a:dk2>
          <a:srgbClr val="000000"/>
        </a:dk2>
        <a:lt2>
          <a:srgbClr val="197B00"/>
        </a:lt2>
        <a:accent1>
          <a:srgbClr val="407400"/>
        </a:accent1>
        <a:accent2>
          <a:srgbClr val="A1E451"/>
        </a:accent2>
        <a:accent3>
          <a:srgbClr val="FFFFFF"/>
        </a:accent3>
        <a:accent4>
          <a:srgbClr val="404040"/>
        </a:accent4>
        <a:accent5>
          <a:srgbClr val="AFBCAA"/>
        </a:accent5>
        <a:accent6>
          <a:srgbClr val="91CF49"/>
        </a:accent6>
        <a:hlink>
          <a:srgbClr val="339A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6">
        <a:dk1>
          <a:srgbClr val="4D4D4D"/>
        </a:dk1>
        <a:lt1>
          <a:srgbClr val="FFFFFF"/>
        </a:lt1>
        <a:dk2>
          <a:srgbClr val="000000"/>
        </a:dk2>
        <a:lt2>
          <a:srgbClr val="2B7425"/>
        </a:lt2>
        <a:accent1>
          <a:srgbClr val="94D723"/>
        </a:accent1>
        <a:accent2>
          <a:srgbClr val="4D8011"/>
        </a:accent2>
        <a:accent3>
          <a:srgbClr val="FFFFFF"/>
        </a:accent3>
        <a:accent4>
          <a:srgbClr val="404040"/>
        </a:accent4>
        <a:accent5>
          <a:srgbClr val="C8E8AC"/>
        </a:accent5>
        <a:accent6>
          <a:srgbClr val="45730E"/>
        </a:accent6>
        <a:hlink>
          <a:srgbClr val="A3C5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2204</TotalTime>
  <Words>761</Words>
  <Application>Microsoft Office PowerPoint</Application>
  <PresentationFormat>On-screen Show (4:3)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template</vt:lpstr>
      <vt:lpstr>Input Output Expressions and Java Operators</vt:lpstr>
      <vt:lpstr>In This Chapter you will learn</vt:lpstr>
      <vt:lpstr>Input and Output</vt:lpstr>
      <vt:lpstr>PowerPoint Presentation</vt:lpstr>
      <vt:lpstr>Scanner Class</vt:lpstr>
      <vt:lpstr>Methods of the scanner class</vt:lpstr>
      <vt:lpstr>Printing Data with System.out</vt:lpstr>
      <vt:lpstr>The print () method</vt:lpstr>
      <vt:lpstr>The println () method</vt:lpstr>
      <vt:lpstr>The printf () method</vt:lpstr>
      <vt:lpstr>Format used for the printf method</vt:lpstr>
      <vt:lpstr>Java Operators </vt:lpstr>
      <vt:lpstr>Categorizing operators by the number of operands</vt:lpstr>
      <vt:lpstr>The Math Class</vt:lpstr>
      <vt:lpstr>Constants of the Math class</vt:lpstr>
      <vt:lpstr>Category of Math class method</vt:lpstr>
      <vt:lpstr>Operator Precedence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Programming Basics</dc:title>
  <dc:creator>Caya, Domingo Jr. (Faculty)</dc:creator>
  <cp:lastModifiedBy>Caya, Domingo Jr. (Faculty)</cp:lastModifiedBy>
  <cp:revision>77</cp:revision>
  <dcterms:created xsi:type="dcterms:W3CDTF">2021-06-03T07:00:57Z</dcterms:created>
  <dcterms:modified xsi:type="dcterms:W3CDTF">2021-07-05T08:31:24Z</dcterms:modified>
</cp:coreProperties>
</file>